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442" r:id="rId2"/>
    <p:sldId id="422" r:id="rId3"/>
    <p:sldId id="668" r:id="rId4"/>
    <p:sldId id="669" r:id="rId5"/>
    <p:sldId id="257" r:id="rId6"/>
    <p:sldId id="638" r:id="rId7"/>
    <p:sldId id="667" r:id="rId8"/>
    <p:sldId id="563" r:id="rId9"/>
    <p:sldId id="579" r:id="rId10"/>
    <p:sldId id="551" r:id="rId11"/>
    <p:sldId id="643" r:id="rId12"/>
    <p:sldId id="666" r:id="rId13"/>
    <p:sldId id="477" r:id="rId14"/>
    <p:sldId id="459" r:id="rId15"/>
    <p:sldId id="600" r:id="rId16"/>
    <p:sldId id="670" r:id="rId17"/>
    <p:sldId id="558" r:id="rId18"/>
    <p:sldId id="560" r:id="rId19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änni Anja" initials="HA" lastIdx="1" clrIdx="0">
    <p:extLst>
      <p:ext uri="{19B8F6BF-5375-455C-9EA6-DF929625EA0E}">
        <p15:presenceInfo xmlns:p15="http://schemas.microsoft.com/office/powerpoint/2012/main" userId="S::Anja.Haenni@zug.ch::5d815387-4d26-4246-a77c-04c31601195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A3E"/>
    <a:srgbClr val="C9073A"/>
    <a:srgbClr val="006BF2"/>
    <a:srgbClr val="000FFF"/>
    <a:srgbClr val="FFC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87" autoAdjust="0"/>
    <p:restoredTop sz="87805" autoAdjust="0"/>
  </p:normalViewPr>
  <p:slideViewPr>
    <p:cSldViewPr snapToGrid="0">
      <p:cViewPr>
        <p:scale>
          <a:sx n="53" d="100"/>
          <a:sy n="53" d="100"/>
        </p:scale>
        <p:origin x="540" y="92"/>
      </p:cViewPr>
      <p:guideLst/>
    </p:cSldViewPr>
  </p:slideViewPr>
  <p:outlineViewPr>
    <p:cViewPr>
      <p:scale>
        <a:sx n="33" d="100"/>
        <a:sy n="33" d="100"/>
      </p:scale>
      <p:origin x="0" y="-583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9" d="100"/>
          <a:sy n="139" d="100"/>
        </p:scale>
        <p:origin x="392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135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8135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r">
              <a:defRPr sz="1200"/>
            </a:lvl1pPr>
          </a:lstStyle>
          <a:p>
            <a:fld id="{0024920D-EF16-45DC-A777-812E01BAE854}" type="datetimeFigureOut">
              <a:rPr lang="de-CH" smtClean="0"/>
              <a:t>11.11.2024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77" tIns="45738" rIns="91477" bIns="45738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9"/>
            <a:ext cx="5438140" cy="3909238"/>
          </a:xfrm>
          <a:prstGeom prst="rect">
            <a:avLst/>
          </a:prstGeom>
        </p:spPr>
        <p:txBody>
          <a:bodyPr vert="horz" lIns="91477" tIns="45738" rIns="91477" bIns="45738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60" cy="498134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2" y="9430092"/>
            <a:ext cx="2945660" cy="498134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r">
              <a:defRPr sz="1200"/>
            </a:lvl1pPr>
          </a:lstStyle>
          <a:p>
            <a:fld id="{DCD08AF6-3A4B-4A7D-9F05-49D73AA97A4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60896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08AF6-3A4B-4A7D-9F05-49D73AA97A44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82071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D08AF6-3A4B-4A7D-9F05-49D73AA97A44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8812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560BB-8FC3-056B-1EC9-2FD623CE8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04D1FDB-0BB0-BEA3-56C4-71807C7E55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6B77D6D-7BFB-7086-60A3-7BB1730689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BFE2703-FD61-AB5A-8299-DAF69603AA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D08AF6-3A4B-4A7D-9F05-49D73AA97A44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452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D08AF6-3A4B-4A7D-9F05-49D73AA97A44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8038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D08AF6-3A4B-4A7D-9F05-49D73AA97A44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45013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08AF6-3A4B-4A7D-9F05-49D73AA97A44}" type="slidenum">
              <a:rPr lang="de-CH" smtClean="0"/>
              <a:t>17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76849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20B8-922A-4B20-9E8B-DF02491D5993}" type="datetimeFigureOut">
              <a:rPr lang="de-CH" smtClean="0"/>
              <a:t>11.11.2024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01EFC-4329-44D8-B7D5-88EBB81C8E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76671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20B8-922A-4B20-9E8B-DF02491D5993}" type="datetimeFigureOut">
              <a:rPr lang="de-CH" smtClean="0"/>
              <a:t>11.11.2024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01EFC-4329-44D8-B7D5-88EBB81C8E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07123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20B8-922A-4B20-9E8B-DF02491D5993}" type="datetimeFigureOut">
              <a:rPr lang="de-CH" smtClean="0"/>
              <a:t>11.11.2024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01EFC-4329-44D8-B7D5-88EBB81C8E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86274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20B8-922A-4B20-9E8B-DF02491D5993}" type="datetimeFigureOut">
              <a:rPr lang="de-CH" smtClean="0"/>
              <a:t>11.11.2024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01EFC-4329-44D8-B7D5-88EBB81C8E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0139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20B8-922A-4B20-9E8B-DF02491D5993}" type="datetimeFigureOut">
              <a:rPr lang="de-CH" smtClean="0"/>
              <a:t>11.11.2024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01EFC-4329-44D8-B7D5-88EBB81C8E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44725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20B8-922A-4B20-9E8B-DF02491D5993}" type="datetimeFigureOut">
              <a:rPr lang="de-CH" smtClean="0"/>
              <a:t>11.11.2024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01EFC-4329-44D8-B7D5-88EBB81C8E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91376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20B8-922A-4B20-9E8B-DF02491D5993}" type="datetimeFigureOut">
              <a:rPr lang="de-CH" smtClean="0"/>
              <a:t>11.11.2024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01EFC-4329-44D8-B7D5-88EBB81C8E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97637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20B8-922A-4B20-9E8B-DF02491D5993}" type="datetimeFigureOut">
              <a:rPr lang="de-CH" smtClean="0"/>
              <a:t>11.11.2024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01EFC-4329-44D8-B7D5-88EBB81C8E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26078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20B8-922A-4B20-9E8B-DF02491D5993}" type="datetimeFigureOut">
              <a:rPr lang="de-CH" smtClean="0"/>
              <a:t>11.11.2024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01EFC-4329-44D8-B7D5-88EBB81C8E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97754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20B8-922A-4B20-9E8B-DF02491D5993}" type="datetimeFigureOut">
              <a:rPr lang="de-CH" smtClean="0"/>
              <a:t>11.11.2024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01EFC-4329-44D8-B7D5-88EBB81C8E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5380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20B8-922A-4B20-9E8B-DF02491D5993}" type="datetimeFigureOut">
              <a:rPr lang="de-CH" smtClean="0"/>
              <a:t>11.11.2024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01EFC-4329-44D8-B7D5-88EBB81C8E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85936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E20B8-922A-4B20-9E8B-DF02491D5993}" type="datetimeFigureOut">
              <a:rPr lang="de-CH" smtClean="0"/>
              <a:t>11.11.2024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01EFC-4329-44D8-B7D5-88EBB81C8E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26813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hyperlink" Target="https://www.zug-tourismus.ch/poi/strategie-zug-tourismus?gad_source=1&amp;gclid=EAIaIQobChMIifWPt9H0hgMVirKDBx1f0AIKEAAYASAAEgJm3PD_BwE" TargetMode="Externa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5.pn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6623C44-07E7-0C83-F970-3E00947F3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909" y="2560811"/>
            <a:ext cx="10696832" cy="134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950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Video 6" title="Herbstblätter reflektierendes Wasser">
            <a:hlinkClick r:id="" action="ppaction://media"/>
            <a:extLst>
              <a:ext uri="{FF2B5EF4-FFF2-40B4-BE49-F238E27FC236}">
                <a16:creationId xmlns:a16="http://schemas.microsoft.com/office/drawing/2014/main" id="{484E5B25-0C62-7040-B08A-14CB835F7D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9A8DE78-8B9A-0D9C-5E84-874D0A30AB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1" r="57118" b="-6214"/>
          <a:stretch/>
        </p:blipFill>
        <p:spPr>
          <a:xfrm>
            <a:off x="5437689" y="5424617"/>
            <a:ext cx="2371781" cy="741405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920B3EBC-0DF4-3205-A02C-08CBD1899DEC}"/>
              </a:ext>
            </a:extLst>
          </p:cNvPr>
          <p:cNvSpPr txBox="1"/>
          <p:nvPr/>
        </p:nvSpPr>
        <p:spPr>
          <a:xfrm>
            <a:off x="7673553" y="5253159"/>
            <a:ext cx="40406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5000" b="1" dirty="0"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Willkommen.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05BF154-543E-2F33-3D57-26C838D8AE1E}"/>
              </a:ext>
            </a:extLst>
          </p:cNvPr>
          <p:cNvSpPr txBox="1"/>
          <p:nvPr/>
        </p:nvSpPr>
        <p:spPr>
          <a:xfrm>
            <a:off x="168442" y="385010"/>
            <a:ext cx="695414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5000" b="1" dirty="0">
                <a:solidFill>
                  <a:schemeClr val="bg1"/>
                </a:solidFill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Alle wollen alt werden, </a:t>
            </a:r>
          </a:p>
          <a:p>
            <a:r>
              <a:rPr lang="de-CH" sz="5000" b="1" dirty="0">
                <a:solidFill>
                  <a:schemeClr val="bg1"/>
                </a:solidFill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niemand will alt sein.</a:t>
            </a:r>
          </a:p>
        </p:txBody>
      </p:sp>
    </p:spTree>
    <p:extLst>
      <p:ext uri="{BB962C8B-B14F-4D97-AF65-F5344CB8AC3E}">
        <p14:creationId xmlns:p14="http://schemas.microsoft.com/office/powerpoint/2010/main" val="3574858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6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BFA67-33AD-2481-2A8E-C02CFCDED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76736D22-976D-3DF7-FA4F-B4A3EEAF2B7A}"/>
              </a:ext>
            </a:extLst>
          </p:cNvPr>
          <p:cNvSpPr txBox="1"/>
          <p:nvPr/>
        </p:nvSpPr>
        <p:spPr>
          <a:xfrm>
            <a:off x="1035237" y="307103"/>
            <a:ext cx="9741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de-CH" sz="3500" dirty="0"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Eine Zielgruppe im Aufwind</a:t>
            </a:r>
            <a:r>
              <a:rPr lang="de-DE" sz="3500" dirty="0"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.</a:t>
            </a:r>
            <a:endParaRPr lang="de-CH" sz="3500" dirty="0">
              <a:highlight>
                <a:srgbClr val="FFFF00"/>
              </a:highlight>
              <a:latin typeface="HelveticaNowDisplay Bold" panose="020B0804030202020204" pitchFamily="34" charset="0"/>
              <a:cs typeface="HelveticaNowDisplay Bold" panose="020B080403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735112EA-C81D-075B-A8B0-69B2C5939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784" y="1375767"/>
            <a:ext cx="8489531" cy="5218926"/>
          </a:xfrm>
        </p:spPr>
        <p:txBody>
          <a:bodyPr>
            <a:normAutofit/>
          </a:bodyPr>
          <a:lstStyle/>
          <a:p>
            <a:pPr>
              <a:lnSpc>
                <a:spcPct val="124000"/>
              </a:lnSpc>
              <a:spcBef>
                <a:spcPts val="0"/>
              </a:spcBef>
              <a:spcAft>
                <a:spcPts val="1200"/>
              </a:spcAft>
            </a:pPr>
            <a:r>
              <a:rPr lang="de-CH" sz="2700" dirty="0">
                <a:latin typeface="HelveticaNowText Regular" panose="020B0504030202020204" pitchFamily="34" charset="0"/>
                <a:cs typeface="HelveticaNowText Regular" panose="020B0504030202020204" pitchFamily="34" charset="0"/>
              </a:rPr>
              <a:t>Anzahl der 80-Jährigen bis 2050 von rund 460‘000 auf 1.1 Millionen </a:t>
            </a:r>
          </a:p>
          <a:p>
            <a:pPr>
              <a:lnSpc>
                <a:spcPct val="124000"/>
              </a:lnSpc>
              <a:spcBef>
                <a:spcPts val="0"/>
              </a:spcBef>
              <a:spcAft>
                <a:spcPts val="1200"/>
              </a:spcAft>
            </a:pPr>
            <a:r>
              <a:rPr lang="de-CH" sz="2700" dirty="0">
                <a:latin typeface="HelveticaNowText Regular" panose="020B0504030202020204" pitchFamily="34" charset="0"/>
                <a:cs typeface="HelveticaNowText Regular" panose="020B0504030202020204" pitchFamily="34" charset="0"/>
              </a:rPr>
              <a:t>Werden immer fitter &amp; gern gesehene Gäste</a:t>
            </a:r>
          </a:p>
          <a:p>
            <a:pPr>
              <a:lnSpc>
                <a:spcPct val="124000"/>
              </a:lnSpc>
              <a:spcBef>
                <a:spcPts val="0"/>
              </a:spcBef>
              <a:spcAft>
                <a:spcPts val="1200"/>
              </a:spcAft>
            </a:pPr>
            <a:r>
              <a:rPr lang="de-CH" sz="2700" dirty="0">
                <a:latin typeface="HelveticaNowText Regular" panose="020B0504030202020204" pitchFamily="34" charset="0"/>
                <a:cs typeface="HelveticaNowText Regular" panose="020B0504030202020204" pitchFamily="34" charset="0"/>
              </a:rPr>
              <a:t>Sind treu, haben Zeit, verfügen oftmals über finanzielle Ressourcen und haben ein grosses Sicherheitsbedürfnis, sodass die Schweiz als Reiseland beliebt ist. 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AFBDECD-46BB-8A6C-3D95-93442B6D2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8303" y="6408991"/>
            <a:ext cx="1471448" cy="185702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1FA80849-3183-4D48-39D4-F59B957B88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335" y="448053"/>
            <a:ext cx="520901" cy="46309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6425A2A-1957-1DBF-4A3C-4C39E04F6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4310" y="1443484"/>
            <a:ext cx="2494759" cy="465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174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E59A2-AA0C-8824-441E-C65DB19E2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2FCE4B80-22A5-97EA-CBF4-E2AB162C2BE5}"/>
              </a:ext>
            </a:extLst>
          </p:cNvPr>
          <p:cNvSpPr txBox="1"/>
          <p:nvPr/>
        </p:nvSpPr>
        <p:spPr>
          <a:xfrm>
            <a:off x="1035237" y="307103"/>
            <a:ext cx="9741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de-CH" sz="3500" dirty="0"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Eine Zielgruppe im Aufwind</a:t>
            </a:r>
            <a:r>
              <a:rPr lang="de-DE" sz="3500" dirty="0"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.</a:t>
            </a:r>
            <a:endParaRPr lang="de-CH" sz="3500" dirty="0">
              <a:highlight>
                <a:srgbClr val="FFFF00"/>
              </a:highlight>
              <a:latin typeface="HelveticaNowDisplay Bold" panose="020B0804030202020204" pitchFamily="34" charset="0"/>
              <a:cs typeface="HelveticaNowDisplay Bold" panose="020B080403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45B633C4-8BFB-A57F-56B5-3252D3850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784" y="1375767"/>
            <a:ext cx="8830841" cy="5218926"/>
          </a:xfrm>
        </p:spPr>
        <p:txBody>
          <a:bodyPr>
            <a:normAutofit/>
          </a:bodyPr>
          <a:lstStyle/>
          <a:p>
            <a:pPr>
              <a:lnSpc>
                <a:spcPct val="124000"/>
              </a:lnSpc>
              <a:spcBef>
                <a:spcPts val="0"/>
              </a:spcBef>
              <a:spcAft>
                <a:spcPts val="1200"/>
              </a:spcAft>
            </a:pPr>
            <a:r>
              <a:rPr lang="de-CH" sz="2700" dirty="0">
                <a:latin typeface="HelveticaNowText Regular" panose="020B0504030202020204" pitchFamily="34" charset="0"/>
                <a:cs typeface="HelveticaNowText Regular" panose="020B0504030202020204" pitchFamily="34" charset="0"/>
              </a:rPr>
              <a:t>Generationenreisen werden immer wichtiger. Wie gestalte ich ein Angebot, das Junge spannend finden, aber ältere Menschen nicht abschreckt – und umgekehrt.  </a:t>
            </a:r>
          </a:p>
          <a:p>
            <a:pPr>
              <a:lnSpc>
                <a:spcPct val="124000"/>
              </a:lnSpc>
              <a:spcBef>
                <a:spcPts val="0"/>
              </a:spcBef>
              <a:spcAft>
                <a:spcPts val="1200"/>
              </a:spcAft>
            </a:pPr>
            <a:r>
              <a:rPr lang="de-CH" sz="2700" dirty="0">
                <a:latin typeface="HelveticaNowText Regular" panose="020B0504030202020204" pitchFamily="34" charset="0"/>
                <a:cs typeface="HelveticaNowText Regular" panose="020B0504030202020204" pitchFamily="34" charset="0"/>
              </a:rPr>
              <a:t>Seniorinnen und Senioren nicht nach Alter kategorisieren. Zu unterschiedlich sind Bedürfnisse und der Vitalitätsgrad.</a:t>
            </a:r>
          </a:p>
          <a:p>
            <a:pPr>
              <a:lnSpc>
                <a:spcPct val="124000"/>
              </a:lnSpc>
              <a:spcBef>
                <a:spcPts val="0"/>
              </a:spcBef>
              <a:spcAft>
                <a:spcPts val="1200"/>
              </a:spcAft>
            </a:pPr>
            <a:r>
              <a:rPr lang="de-CH" sz="2700" dirty="0">
                <a:latin typeface="HelveticaNowText Regular" panose="020B0504030202020204" pitchFamily="34" charset="0"/>
                <a:cs typeface="HelveticaNowText Regular" panose="020B0504030202020204" pitchFamily="34" charset="0"/>
              </a:rPr>
              <a:t>Die Gleichbehandlung wie bei jüngeren Zielgruppen ist für ältere Menschen besonders wichtig. 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8916DFA-E1DC-D1F6-5C70-D6329F1A9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8303" y="6408991"/>
            <a:ext cx="1471448" cy="185702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644AC652-E4C0-A3F7-137F-774070E3CF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335" y="448053"/>
            <a:ext cx="520901" cy="46309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C898648-F3F5-F4B1-CDF2-E423F697B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5625" y="1095273"/>
            <a:ext cx="2334126" cy="517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796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CBCB2837-4247-450F-8AC4-341967E923C3}"/>
              </a:ext>
            </a:extLst>
          </p:cNvPr>
          <p:cNvGrpSpPr/>
          <p:nvPr/>
        </p:nvGrpSpPr>
        <p:grpSpPr>
          <a:xfrm>
            <a:off x="381615" y="4052356"/>
            <a:ext cx="3079254" cy="2017486"/>
            <a:chOff x="628650" y="1556792"/>
            <a:chExt cx="3079254" cy="2017486"/>
          </a:xfrm>
        </p:grpSpPr>
        <p:sp>
          <p:nvSpPr>
            <p:cNvPr id="29" name="Rechteck: abgerundete Ecken 28">
              <a:extLst>
                <a:ext uri="{FF2B5EF4-FFF2-40B4-BE49-F238E27FC236}">
                  <a16:creationId xmlns:a16="http://schemas.microsoft.com/office/drawing/2014/main" id="{C36951A4-72C8-4BA4-949D-5A2D5183B5D3}"/>
                </a:ext>
              </a:extLst>
            </p:cNvPr>
            <p:cNvSpPr/>
            <p:nvPr/>
          </p:nvSpPr>
          <p:spPr>
            <a:xfrm>
              <a:off x="628650" y="1556792"/>
              <a:ext cx="3079254" cy="20162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C7B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3F8732DA-AB6C-4C76-A2FB-1F83301F45E7}"/>
                </a:ext>
              </a:extLst>
            </p:cNvPr>
            <p:cNvSpPr txBox="1"/>
            <p:nvPr/>
          </p:nvSpPr>
          <p:spPr>
            <a:xfrm>
              <a:off x="830851" y="1666063"/>
              <a:ext cx="2729944" cy="1908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CH" sz="2000" dirty="0">
                  <a:effectLst/>
                  <a:latin typeface="HelveticaNowDisplay"/>
                  <a:ea typeface="Aptos" panose="020B0004020202020204" pitchFamily="34" charset="0"/>
                </a:rPr>
                <a:t>Neue digitale </a:t>
              </a:r>
              <a:r>
                <a:rPr lang="de-CH" sz="2000" dirty="0">
                  <a:latin typeface="HelveticaNowDisplay"/>
                </a:rPr>
                <a:t>Technologien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CH" sz="2000" dirty="0">
                  <a:latin typeface="HelveticaNowDisplay"/>
                </a:rPr>
                <a:t>Ältere Leute werden digital kompetenter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de-DE" dirty="0"/>
            </a:p>
          </p:txBody>
        </p:sp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D5EEA3BA-674E-4BAD-A89A-AE9324B574CE}"/>
              </a:ext>
            </a:extLst>
          </p:cNvPr>
          <p:cNvGrpSpPr/>
          <p:nvPr/>
        </p:nvGrpSpPr>
        <p:grpSpPr>
          <a:xfrm>
            <a:off x="7899850" y="4053618"/>
            <a:ext cx="3079254" cy="2016224"/>
            <a:chOff x="628650" y="1556792"/>
            <a:chExt cx="3079254" cy="2016224"/>
          </a:xfrm>
        </p:grpSpPr>
        <p:sp>
          <p:nvSpPr>
            <p:cNvPr id="26" name="Rechteck: abgerundete Ecken 25">
              <a:extLst>
                <a:ext uri="{FF2B5EF4-FFF2-40B4-BE49-F238E27FC236}">
                  <a16:creationId xmlns:a16="http://schemas.microsoft.com/office/drawing/2014/main" id="{1418F6C6-9233-4C09-84A8-67365739C9CD}"/>
                </a:ext>
              </a:extLst>
            </p:cNvPr>
            <p:cNvSpPr/>
            <p:nvPr/>
          </p:nvSpPr>
          <p:spPr>
            <a:xfrm>
              <a:off x="628650" y="1556792"/>
              <a:ext cx="3079254" cy="20162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C7B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741170B4-55C7-4172-9D3B-507C82672BD5}"/>
                </a:ext>
              </a:extLst>
            </p:cNvPr>
            <p:cNvSpPr txBox="1"/>
            <p:nvPr/>
          </p:nvSpPr>
          <p:spPr>
            <a:xfrm>
              <a:off x="803304" y="1652255"/>
              <a:ext cx="2904599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DE" sz="2000" dirty="0">
                  <a:latin typeface="HelveticaNowDisplay"/>
                </a:rPr>
                <a:t>Imageverlust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DE" sz="2000" dirty="0">
                  <a:latin typeface="HelveticaNowDisplay"/>
                </a:rPr>
                <a:t>Einkommensverluste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DE" sz="2000" dirty="0">
                  <a:latin typeface="HelveticaNowDisplay"/>
                </a:rPr>
                <a:t>sinkende Wertschöpfung</a:t>
              </a:r>
            </a:p>
            <a:p>
              <a:endParaRPr lang="de-DE" dirty="0"/>
            </a:p>
          </p:txBody>
        </p:sp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61E8C36C-048F-4977-A297-B9CEA2FEDF8E}"/>
              </a:ext>
            </a:extLst>
          </p:cNvPr>
          <p:cNvGrpSpPr/>
          <p:nvPr/>
        </p:nvGrpSpPr>
        <p:grpSpPr>
          <a:xfrm>
            <a:off x="7930916" y="1481919"/>
            <a:ext cx="3079254" cy="2016224"/>
            <a:chOff x="628650" y="1556792"/>
            <a:chExt cx="3079254" cy="2016224"/>
          </a:xfrm>
        </p:grpSpPr>
        <p:sp>
          <p:nvSpPr>
            <p:cNvPr id="23" name="Rechteck: abgerundete Ecken 22">
              <a:extLst>
                <a:ext uri="{FF2B5EF4-FFF2-40B4-BE49-F238E27FC236}">
                  <a16:creationId xmlns:a16="http://schemas.microsoft.com/office/drawing/2014/main" id="{9E878302-DBCC-4E4B-9630-A97CDE4C5C65}"/>
                </a:ext>
              </a:extLst>
            </p:cNvPr>
            <p:cNvSpPr/>
            <p:nvPr/>
          </p:nvSpPr>
          <p:spPr>
            <a:xfrm>
              <a:off x="628650" y="1556792"/>
              <a:ext cx="3079254" cy="20162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C7B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9A2DFC38-789B-4F9C-9F36-911ECDC9DF8D}"/>
                </a:ext>
              </a:extLst>
            </p:cNvPr>
            <p:cNvSpPr txBox="1"/>
            <p:nvPr/>
          </p:nvSpPr>
          <p:spPr>
            <a:xfrm>
              <a:off x="683568" y="1604920"/>
              <a:ext cx="275836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CH" sz="2000" dirty="0">
                  <a:latin typeface="HelveticaNowDisplay"/>
                </a:rPr>
                <a:t>Lücken digitale Angebote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CH" sz="2000" dirty="0">
                  <a:effectLst/>
                  <a:latin typeface="HelveticaNowDisplay"/>
                  <a:ea typeface="Aptos" panose="020B0004020202020204" pitchFamily="34" charset="0"/>
                </a:rPr>
                <a:t>Dienstleistungen (z.B. Info mit grösserer Schrift)</a:t>
              </a:r>
            </a:p>
          </p:txBody>
        </p:sp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1E6592C5-BDD2-4EE6-86C8-EE2D9E967524}"/>
              </a:ext>
            </a:extLst>
          </p:cNvPr>
          <p:cNvGrpSpPr/>
          <p:nvPr/>
        </p:nvGrpSpPr>
        <p:grpSpPr>
          <a:xfrm>
            <a:off x="327372" y="1530047"/>
            <a:ext cx="3079254" cy="2042810"/>
            <a:chOff x="-840820" y="1553743"/>
            <a:chExt cx="3079254" cy="2042810"/>
          </a:xfrm>
        </p:grpSpPr>
        <p:sp>
          <p:nvSpPr>
            <p:cNvPr id="20" name="Rechteck: abgerundete Ecken 19">
              <a:extLst>
                <a:ext uri="{FF2B5EF4-FFF2-40B4-BE49-F238E27FC236}">
                  <a16:creationId xmlns:a16="http://schemas.microsoft.com/office/drawing/2014/main" id="{757A3922-9C9A-4AEC-90EE-4F547DDBA0DA}"/>
                </a:ext>
              </a:extLst>
            </p:cNvPr>
            <p:cNvSpPr/>
            <p:nvPr/>
          </p:nvSpPr>
          <p:spPr>
            <a:xfrm>
              <a:off x="-840820" y="1553743"/>
              <a:ext cx="3079254" cy="20162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C7B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0DFE976C-A75A-490A-A8C9-0B593D322485}"/>
                </a:ext>
              </a:extLst>
            </p:cNvPr>
            <p:cNvSpPr txBox="1"/>
            <p:nvPr/>
          </p:nvSpPr>
          <p:spPr>
            <a:xfrm>
              <a:off x="-788294" y="1657561"/>
              <a:ext cx="2729944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DE" sz="2000" dirty="0">
                  <a:latin typeface="HelveticaNowDisplay"/>
                </a:rPr>
                <a:t>Tourist Information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DE" sz="2000" dirty="0">
                  <a:latin typeface="HelveticaNowDisplay"/>
                </a:rPr>
                <a:t>Infomaterial (Print)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DE" sz="2000" dirty="0">
                  <a:latin typeface="HelveticaNowDisplay"/>
                </a:rPr>
                <a:t>Angebote für ältere Menschen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DE" sz="2000" dirty="0">
                  <a:latin typeface="HelveticaNowDisplay"/>
                </a:rPr>
                <a:t>Positives Image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DE" sz="2000" dirty="0">
                  <a:latin typeface="HelveticaNowDisplay"/>
                </a:rPr>
                <a:t>Zugänglichkeit</a:t>
              </a:r>
            </a:p>
          </p:txBody>
        </p:sp>
      </p:grpSp>
      <p:sp>
        <p:nvSpPr>
          <p:cNvPr id="7" name="Flussdiagramm: Oder 6">
            <a:extLst>
              <a:ext uri="{FF2B5EF4-FFF2-40B4-BE49-F238E27FC236}">
                <a16:creationId xmlns:a16="http://schemas.microsoft.com/office/drawing/2014/main" id="{2125E404-5148-427B-B7D0-DB0FC424F584}"/>
              </a:ext>
            </a:extLst>
          </p:cNvPr>
          <p:cNvSpPr/>
          <p:nvPr/>
        </p:nvSpPr>
        <p:spPr>
          <a:xfrm>
            <a:off x="3457966" y="1546674"/>
            <a:ext cx="4464496" cy="4330599"/>
          </a:xfrm>
          <a:prstGeom prst="flowChar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Pfeil: gebogen 12">
            <a:extLst>
              <a:ext uri="{FF2B5EF4-FFF2-40B4-BE49-F238E27FC236}">
                <a16:creationId xmlns:a16="http://schemas.microsoft.com/office/drawing/2014/main" id="{4F28CE11-84C4-4AA9-9372-1942DF686DF6}"/>
              </a:ext>
            </a:extLst>
          </p:cNvPr>
          <p:cNvSpPr/>
          <p:nvPr/>
        </p:nvSpPr>
        <p:spPr>
          <a:xfrm>
            <a:off x="5289002" y="3299215"/>
            <a:ext cx="750718" cy="652798"/>
          </a:xfrm>
          <a:prstGeom prst="circularArrow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de-CH"/>
          </a:p>
        </p:txBody>
      </p:sp>
      <p:sp>
        <p:nvSpPr>
          <p:cNvPr id="15" name="Pfeil: gebogen 14">
            <a:extLst>
              <a:ext uri="{FF2B5EF4-FFF2-40B4-BE49-F238E27FC236}">
                <a16:creationId xmlns:a16="http://schemas.microsoft.com/office/drawing/2014/main" id="{98898AC4-8328-4EA9-B76D-AB6D703CD7C3}"/>
              </a:ext>
            </a:extLst>
          </p:cNvPr>
          <p:cNvSpPr/>
          <p:nvPr/>
        </p:nvSpPr>
        <p:spPr>
          <a:xfrm rot="10800000">
            <a:off x="5289876" y="3482973"/>
            <a:ext cx="750718" cy="652798"/>
          </a:xfrm>
          <a:prstGeom prst="circularArrow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de-CH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3AA498C-9CDB-4611-8D31-2A72D68170C1}"/>
              </a:ext>
            </a:extLst>
          </p:cNvPr>
          <p:cNvSpPr txBox="1"/>
          <p:nvPr/>
        </p:nvSpPr>
        <p:spPr>
          <a:xfrm>
            <a:off x="3601599" y="2596842"/>
            <a:ext cx="1990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chemeClr val="bg1"/>
                </a:solidFill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Stärken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C25F548-8377-4DE7-9745-8EB467E77E0D}"/>
              </a:ext>
            </a:extLst>
          </p:cNvPr>
          <p:cNvSpPr txBox="1"/>
          <p:nvPr/>
        </p:nvSpPr>
        <p:spPr>
          <a:xfrm>
            <a:off x="5591946" y="2602667"/>
            <a:ext cx="1990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chemeClr val="bg1"/>
                </a:solidFill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Schwächen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2C97B692-71B8-4045-8E78-327FED4D477D}"/>
              </a:ext>
            </a:extLst>
          </p:cNvPr>
          <p:cNvSpPr txBox="1"/>
          <p:nvPr/>
        </p:nvSpPr>
        <p:spPr>
          <a:xfrm>
            <a:off x="3601600" y="4328341"/>
            <a:ext cx="1990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chemeClr val="bg1"/>
                </a:solidFill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Chancen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5EF565FC-C613-4383-BBB7-C65D23001913}"/>
              </a:ext>
            </a:extLst>
          </p:cNvPr>
          <p:cNvSpPr txBox="1"/>
          <p:nvPr/>
        </p:nvSpPr>
        <p:spPr>
          <a:xfrm>
            <a:off x="5591945" y="4328340"/>
            <a:ext cx="1990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chemeClr val="bg1"/>
                </a:solidFill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Gefahren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5A76B47-AAD6-9E96-13B7-F3D1436DC2E6}"/>
              </a:ext>
            </a:extLst>
          </p:cNvPr>
          <p:cNvSpPr txBox="1"/>
          <p:nvPr/>
        </p:nvSpPr>
        <p:spPr>
          <a:xfrm>
            <a:off x="1035237" y="307103"/>
            <a:ext cx="9741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500" b="0" i="0" u="none" strike="noStrike" baseline="0" dirty="0">
                <a:solidFill>
                  <a:srgbClr val="000000"/>
                </a:solidFill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Analyse</a:t>
            </a:r>
            <a:r>
              <a:rPr lang="de-DE" sz="3500" dirty="0"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.</a:t>
            </a:r>
            <a:endParaRPr lang="de-CH" sz="3500" dirty="0">
              <a:highlight>
                <a:srgbClr val="FFFF00"/>
              </a:highlight>
              <a:latin typeface="HelveticaNowDisplay Bold" panose="020B0804030202020204" pitchFamily="34" charset="0"/>
              <a:cs typeface="HelveticaNowDisplay Bold" panose="020B080403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44A6586-A6DF-8A9E-B7D4-FEB1C04655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335" y="448053"/>
            <a:ext cx="520900" cy="46309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468D749-68E9-BB37-BA18-ED6A47B7C6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037" y="6185693"/>
            <a:ext cx="1798575" cy="22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086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81B4D24E-D2EA-627C-554A-4B16CCA700F9}"/>
              </a:ext>
            </a:extLst>
          </p:cNvPr>
          <p:cNvSpPr txBox="1"/>
          <p:nvPr/>
        </p:nvSpPr>
        <p:spPr>
          <a:xfrm>
            <a:off x="1035237" y="307103"/>
            <a:ext cx="81870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500" dirty="0"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Die 5 Ziele von Zug Tourismus. </a:t>
            </a:r>
            <a:endParaRPr lang="de-CH" sz="3500" dirty="0">
              <a:highlight>
                <a:srgbClr val="FFFF00"/>
              </a:highlight>
              <a:latin typeface="HelveticaNowDisplay Bold" panose="020B0804030202020204" pitchFamily="34" charset="0"/>
              <a:cs typeface="HelveticaNowDisplay Bold" panose="020B0804030202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A9F9394-8FB7-219D-B380-7036477E82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335" y="448053"/>
            <a:ext cx="520902" cy="463097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CE94220C-FD76-7AA8-BDD4-14AEB41683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8303" y="6408991"/>
            <a:ext cx="1471448" cy="185702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8D74E0C3-B533-ED6F-CDD8-B8E6B8F6F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35" y="1078995"/>
            <a:ext cx="9976423" cy="5329996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5259634F-6FA4-A3B8-2958-8C29A18D44F6}"/>
              </a:ext>
            </a:extLst>
          </p:cNvPr>
          <p:cNvSpPr/>
          <p:nvPr/>
        </p:nvSpPr>
        <p:spPr>
          <a:xfrm>
            <a:off x="1273215" y="1250066"/>
            <a:ext cx="9363919" cy="1111170"/>
          </a:xfrm>
          <a:prstGeom prst="rect">
            <a:avLst/>
          </a:prstGeom>
          <a:noFill/>
          <a:ln w="920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C03F2A56-7A52-E05C-D886-B16C9545BA83}"/>
              </a:ext>
            </a:extLst>
          </p:cNvPr>
          <p:cNvSpPr/>
          <p:nvPr/>
        </p:nvSpPr>
        <p:spPr>
          <a:xfrm>
            <a:off x="1276753" y="5304633"/>
            <a:ext cx="9363919" cy="1111170"/>
          </a:xfrm>
          <a:prstGeom prst="rect">
            <a:avLst/>
          </a:prstGeom>
          <a:noFill/>
          <a:ln w="920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3413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1781C6C2-2D71-3B4C-43CD-D95044DDCE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043" y="448053"/>
            <a:ext cx="347485" cy="463096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81B4D24E-D2EA-627C-554A-4B16CCA700F9}"/>
              </a:ext>
            </a:extLst>
          </p:cNvPr>
          <p:cNvSpPr txBox="1"/>
          <p:nvPr/>
        </p:nvSpPr>
        <p:spPr>
          <a:xfrm>
            <a:off x="1109361" y="322333"/>
            <a:ext cx="8132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600" dirty="0"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6 Reiseströme.</a:t>
            </a:r>
            <a:endParaRPr lang="de-CH" sz="3600" dirty="0">
              <a:highlight>
                <a:srgbClr val="FFFF00"/>
              </a:highlight>
              <a:latin typeface="HelveticaNowDisplay Bold" panose="020B0804030202020204" pitchFamily="34" charset="0"/>
              <a:cs typeface="HelveticaNowDisplay Bold" panose="020B0804030202020204" pitchFamily="34" charset="0"/>
            </a:endParaRPr>
          </a:p>
        </p:txBody>
      </p:sp>
      <p:pic>
        <p:nvPicPr>
          <p:cNvPr id="9" name="Inhaltsplatzhalter 8" descr="Ein Bild, das Text, Screenshot, Schrift, Karte Menü enthält.&#10;&#10;Automatisch generierte Beschreibung">
            <a:extLst>
              <a:ext uri="{FF2B5EF4-FFF2-40B4-BE49-F238E27FC236}">
                <a16:creationId xmlns:a16="http://schemas.microsoft.com/office/drawing/2014/main" id="{8331B8E2-41D8-688F-D2DF-79F6C7BD22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361" y="1193210"/>
            <a:ext cx="8231409" cy="5197789"/>
          </a:xfrm>
          <a:ln>
            <a:solidFill>
              <a:srgbClr val="008A3E"/>
            </a:solidFill>
          </a:ln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E0EAAC88-2DD4-BC34-3F79-3480FF3825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8303" y="6408991"/>
            <a:ext cx="1471448" cy="185702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F04ADE94-4825-E11D-F70D-26116F4F3AA9}"/>
              </a:ext>
            </a:extLst>
          </p:cNvPr>
          <p:cNvSpPr/>
          <p:nvPr/>
        </p:nvSpPr>
        <p:spPr>
          <a:xfrm>
            <a:off x="3068054" y="4752469"/>
            <a:ext cx="2863516" cy="757989"/>
          </a:xfrm>
          <a:prstGeom prst="ellipse">
            <a:avLst/>
          </a:prstGeom>
          <a:noFill/>
          <a:ln w="47625">
            <a:solidFill>
              <a:srgbClr val="008A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4DB83EB-8AA3-6AF8-1B63-E47FEB84B788}"/>
              </a:ext>
            </a:extLst>
          </p:cNvPr>
          <p:cNvSpPr/>
          <p:nvPr/>
        </p:nvSpPr>
        <p:spPr>
          <a:xfrm>
            <a:off x="3076073" y="3942342"/>
            <a:ext cx="2863516" cy="757989"/>
          </a:xfrm>
          <a:prstGeom prst="ellipse">
            <a:avLst/>
          </a:prstGeom>
          <a:noFill/>
          <a:ln w="47625">
            <a:solidFill>
              <a:srgbClr val="008A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03873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1781C6C2-2D71-3B4C-43CD-D95044DDCE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043" y="448053"/>
            <a:ext cx="347485" cy="463096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81B4D24E-D2EA-627C-554A-4B16CCA700F9}"/>
              </a:ext>
            </a:extLst>
          </p:cNvPr>
          <p:cNvSpPr txBox="1"/>
          <p:nvPr/>
        </p:nvSpPr>
        <p:spPr>
          <a:xfrm>
            <a:off x="1109360" y="322333"/>
            <a:ext cx="94524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500" dirty="0"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Fünf Personas. </a:t>
            </a:r>
            <a:endParaRPr lang="de-CH" sz="3500" dirty="0">
              <a:highlight>
                <a:srgbClr val="FFFF00"/>
              </a:highlight>
              <a:latin typeface="HelveticaNowDisplay Bold" panose="020B0804030202020204" pitchFamily="34" charset="0"/>
              <a:cs typeface="HelveticaNowDisplay Bold" panose="020B0804030202020204" pitchFamily="34" charset="0"/>
            </a:endParaRP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9A28D060-9E11-6D88-A732-B12B789EF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9459" y="1280916"/>
            <a:ext cx="6881783" cy="5071758"/>
          </a:xfrm>
        </p:spPr>
        <p:txBody>
          <a:bodyPr>
            <a:noAutofit/>
          </a:bodyPr>
          <a:lstStyle/>
          <a:p>
            <a:pPr marL="228600" lvl="1">
              <a:lnSpc>
                <a:spcPct val="114000"/>
              </a:lnSpc>
              <a:spcBef>
                <a:spcPts val="0"/>
              </a:spcBef>
            </a:pPr>
            <a:r>
              <a:rPr lang="de-DE" sz="2300" dirty="0">
                <a:latin typeface="HelveticaNowText Regular" panose="020B0504030202020204" pitchFamily="34" charset="0"/>
                <a:cs typeface="HelveticaNowText Regular" panose="020B0504030202020204" pitchFamily="34" charset="0"/>
              </a:rPr>
              <a:t>Zielgruppenansprache weiter verbessern. Ausgehend von den 6 Geschäftsfeldern lassen sich präzise Profile möglicher Gäste erstellen, sogenannte Personas. </a:t>
            </a:r>
          </a:p>
          <a:p>
            <a:pPr marL="0" lvl="1" indent="0">
              <a:lnSpc>
                <a:spcPct val="114000"/>
              </a:lnSpc>
              <a:spcBef>
                <a:spcPts val="0"/>
              </a:spcBef>
              <a:buNone/>
            </a:pPr>
            <a:endParaRPr lang="de-DE" sz="2300" dirty="0">
              <a:latin typeface="HelveticaNowText Regular" panose="020B0504030202020204" pitchFamily="34" charset="0"/>
              <a:cs typeface="HelveticaNowText Regular" panose="020B0504030202020204" pitchFamily="34" charset="0"/>
            </a:endParaRPr>
          </a:p>
          <a:p>
            <a:pPr marL="228600" lvl="1">
              <a:lnSpc>
                <a:spcPct val="114000"/>
              </a:lnSpc>
              <a:spcBef>
                <a:spcPts val="0"/>
              </a:spcBef>
            </a:pPr>
            <a:r>
              <a:rPr lang="de-DE" sz="2300" dirty="0">
                <a:latin typeface="HelveticaNowText Regular" panose="020B0504030202020204" pitchFamily="34" charset="0"/>
                <a:cs typeface="HelveticaNowText Regular" panose="020B0504030202020204" pitchFamily="34" charset="0"/>
              </a:rPr>
              <a:t>Sie helfen im Sinn eines kundenzentrierten Ansatzes, sich empathisch in die Zielgruppe hineinzuversetzen.</a:t>
            </a:r>
          </a:p>
          <a:p>
            <a:pPr marL="228600" lvl="1">
              <a:lnSpc>
                <a:spcPct val="114000"/>
              </a:lnSpc>
              <a:spcBef>
                <a:spcPts val="0"/>
              </a:spcBef>
            </a:pPr>
            <a:endParaRPr lang="de-DE" sz="2300" dirty="0">
              <a:latin typeface="HelveticaNowText Regular" panose="020B0504030202020204" pitchFamily="34" charset="0"/>
              <a:cs typeface="HelveticaNowText Regular" panose="020B0504030202020204" pitchFamily="34" charset="0"/>
            </a:endParaRPr>
          </a:p>
          <a:p>
            <a:pPr marL="228600" lvl="1">
              <a:lnSpc>
                <a:spcPct val="114000"/>
              </a:lnSpc>
              <a:spcBef>
                <a:spcPts val="0"/>
              </a:spcBef>
            </a:pPr>
            <a:r>
              <a:rPr lang="de-DE" sz="2300" dirty="0">
                <a:latin typeface="HelveticaNowText Regular" panose="020B0504030202020204" pitchFamily="34" charset="0"/>
                <a:cs typeface="HelveticaNowText Regular" panose="020B0504030202020204" pitchFamily="34" charset="0"/>
              </a:rPr>
              <a:t>Dank Personas lässt sich besser verstehen, was potenzielle Gäste fühlen, was sie denken und was ihre Erwartungen sind. </a:t>
            </a:r>
          </a:p>
          <a:p>
            <a:pPr marL="228600" lvl="1">
              <a:lnSpc>
                <a:spcPct val="114000"/>
              </a:lnSpc>
              <a:spcBef>
                <a:spcPts val="0"/>
              </a:spcBef>
            </a:pPr>
            <a:endParaRPr lang="de-DE" sz="2300" dirty="0">
              <a:latin typeface="HelveticaNowText Regular" panose="020B0504030202020204" pitchFamily="34" charset="0"/>
              <a:cs typeface="HelveticaNowText Regular" panose="020B0504030202020204" pitchFamily="34" charset="0"/>
            </a:endParaRPr>
          </a:p>
          <a:p>
            <a:pPr marL="228600" lvl="1">
              <a:lnSpc>
                <a:spcPct val="114000"/>
              </a:lnSpc>
              <a:spcBef>
                <a:spcPts val="0"/>
              </a:spcBef>
            </a:pPr>
            <a:endParaRPr lang="de-DE" sz="2300" dirty="0">
              <a:latin typeface="HelveticaNowText Regular" panose="020B0504030202020204" pitchFamily="34" charset="0"/>
              <a:cs typeface="HelveticaNowText Regular" panose="020B0504030202020204" pitchFamily="34" charset="0"/>
            </a:endParaRPr>
          </a:p>
        </p:txBody>
      </p:sp>
      <p:pic>
        <p:nvPicPr>
          <p:cNvPr id="6" name="Grafik 5" descr="Ein Bild, das Silhouette enthält.&#10;&#10;Automatisch generierte Beschreibung">
            <a:extLst>
              <a:ext uri="{FF2B5EF4-FFF2-40B4-BE49-F238E27FC236}">
                <a16:creationId xmlns:a16="http://schemas.microsoft.com/office/drawing/2014/main" id="{3A701E46-6F1B-E249-2AC3-43410A5C77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13" y="1280916"/>
            <a:ext cx="2436587" cy="2436587"/>
          </a:xfrm>
          <a:prstGeom prst="rect">
            <a:avLst/>
          </a:prstGeom>
        </p:spPr>
      </p:pic>
      <p:pic>
        <p:nvPicPr>
          <p:cNvPr id="5" name="Grafik 4" descr="Ein Bild, das Silhouette, Clipart, Entwurf, Kunst enthält.&#10;&#10;Automatisch generierte Beschreibung">
            <a:extLst>
              <a:ext uri="{FF2B5EF4-FFF2-40B4-BE49-F238E27FC236}">
                <a16:creationId xmlns:a16="http://schemas.microsoft.com/office/drawing/2014/main" id="{8F896675-BA95-6F73-5BF9-81FF29F054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65" y="3625660"/>
            <a:ext cx="2156481" cy="226479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3F8779A-3C19-AB4F-F050-8DA5CBC10E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037" y="6185693"/>
            <a:ext cx="1798575" cy="22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903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1781C6C2-2D71-3B4C-43CD-D95044DDCE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043" y="448053"/>
            <a:ext cx="347485" cy="463096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81B4D24E-D2EA-627C-554A-4B16CCA700F9}"/>
              </a:ext>
            </a:extLst>
          </p:cNvPr>
          <p:cNvSpPr txBox="1"/>
          <p:nvPr/>
        </p:nvSpPr>
        <p:spPr>
          <a:xfrm>
            <a:off x="1109360" y="322333"/>
            <a:ext cx="94524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500" dirty="0"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Personas: Kris. </a:t>
            </a:r>
            <a:endParaRPr lang="de-CH" sz="3500" dirty="0">
              <a:highlight>
                <a:srgbClr val="FFFF00"/>
              </a:highlight>
              <a:latin typeface="HelveticaNowDisplay Bold" panose="020B0804030202020204" pitchFamily="34" charset="0"/>
              <a:cs typeface="HelveticaNowDisplay Bold" panose="020B0804030202020204" pitchFamily="34" charset="0"/>
            </a:endParaRP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9A28D060-9E11-6D88-A732-B12B789EF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9459" y="1280915"/>
            <a:ext cx="7396247" cy="5131763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de-CH" sz="2300" b="1" dirty="0">
                <a:latin typeface="HelveticaNowText Regular" panose="020B0504030202020204" pitchFamily="34" charset="0"/>
                <a:cs typeface="HelveticaNowText Regular" panose="020B0504030202020204" pitchFamily="34" charset="0"/>
              </a:rPr>
              <a:t>Lokale Entdeckerin Kris: </a:t>
            </a:r>
            <a:r>
              <a:rPr lang="de-CH" sz="2300" dirty="0">
                <a:latin typeface="HelveticaNowText Regular" panose="020B0504030202020204" pitchFamily="34" charset="0"/>
                <a:cs typeface="HelveticaNowText Regular" panose="020B0504030202020204" pitchFamily="34" charset="0"/>
              </a:rPr>
              <a:t>Frauen/Männer zwischen 30 und 79 Jahren, die aktiv sind und lokale Kulturen und Erlebnisse erkunden möchten. Sie suchen nach authentischen Erfahrungen und versteckten Orten.</a:t>
            </a:r>
          </a:p>
          <a:p>
            <a:pPr marL="228600" lvl="1">
              <a:lnSpc>
                <a:spcPct val="114000"/>
              </a:lnSpc>
              <a:spcBef>
                <a:spcPts val="0"/>
              </a:spcBef>
            </a:pPr>
            <a:endParaRPr lang="de-DE" sz="2300" dirty="0">
              <a:latin typeface="HelveticaNowText Regular" panose="020B0504030202020204" pitchFamily="34" charset="0"/>
              <a:cs typeface="HelveticaNowText Regular" panose="020B0504030202020204" pitchFamily="34" charset="0"/>
            </a:endParaRPr>
          </a:p>
          <a:p>
            <a:pPr marL="228600" lvl="1">
              <a:lnSpc>
                <a:spcPct val="114000"/>
              </a:lnSpc>
              <a:spcBef>
                <a:spcPts val="0"/>
              </a:spcBef>
            </a:pPr>
            <a:endParaRPr lang="de-DE" sz="2300" dirty="0">
              <a:latin typeface="HelveticaNowText Regular" panose="020B0504030202020204" pitchFamily="34" charset="0"/>
              <a:cs typeface="HelveticaNowText Regular" panose="020B050403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2C6A924-C557-02A4-5481-09575F7D1E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037" y="6185693"/>
            <a:ext cx="1798575" cy="22698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B092710-2198-CF12-E9F3-746059435B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644" t="-2086" r="-4644" b="15655"/>
          <a:stretch/>
        </p:blipFill>
        <p:spPr>
          <a:xfrm>
            <a:off x="774784" y="1280915"/>
            <a:ext cx="3191159" cy="355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395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667CE9-D46C-4F20-D297-58CC35193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DF4B7C-97A0-2C62-C55B-717FB1982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5" name="Video 4" title="Flug über einen nebligen Wald">
            <a:hlinkClick r:id="" action="ppaction://media"/>
            <a:extLst>
              <a:ext uri="{FF2B5EF4-FFF2-40B4-BE49-F238E27FC236}">
                <a16:creationId xmlns:a16="http://schemas.microsoft.com/office/drawing/2014/main" id="{C1225AB1-7D91-172E-8BD4-DF7E466CF7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48" name="Picture 8" descr="Leitfaden.">
            <a:extLst>
              <a:ext uri="{FF2B5EF4-FFF2-40B4-BE49-F238E27FC236}">
                <a16:creationId xmlns:a16="http://schemas.microsoft.com/office/drawing/2014/main" id="{747554D7-E626-6FC1-7733-5B7D28530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271" y="2772313"/>
            <a:ext cx="3279302" cy="3279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8072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AD680449-841A-9BDB-AD3E-55958AAEC23B}"/>
              </a:ext>
            </a:extLst>
          </p:cNvPr>
          <p:cNvSpPr txBox="1"/>
          <p:nvPr/>
        </p:nvSpPr>
        <p:spPr>
          <a:xfrm>
            <a:off x="1109360" y="322333"/>
            <a:ext cx="87306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owDisplay Bold" panose="020B0804030202020204" pitchFamily="34" charset="0"/>
                <a:ea typeface="+mn-ea"/>
                <a:cs typeface="HelveticaNowDisplay Bold" panose="020B0804030202020204" pitchFamily="34" charset="0"/>
              </a:rPr>
              <a:t>Balanceakt Nachhaltigkeit im Tourismus. </a:t>
            </a:r>
            <a:endParaRPr kumimoji="0" lang="de-CH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HelveticaNowDisplay Bold" panose="020B0804030202020204" pitchFamily="34" charset="0"/>
              <a:ea typeface="+mn-ea"/>
              <a:cs typeface="HelveticaNowDisplay Bold" panose="020B0804030202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5CF5430-EF54-C6A2-D4F9-74E318533F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335" y="448053"/>
            <a:ext cx="520901" cy="463096"/>
          </a:xfrm>
          <a:prstGeom prst="rect">
            <a:avLst/>
          </a:prstGeom>
        </p:spPr>
      </p:pic>
      <p:pic>
        <p:nvPicPr>
          <p:cNvPr id="1026" name="Picture 2" descr="Verständnis einer nachhaltigen Entwicklung im Tourismus der Hochschule Luzern. In Anlehnung an HSLU, 2012.">
            <a:extLst>
              <a:ext uri="{FF2B5EF4-FFF2-40B4-BE49-F238E27FC236}">
                <a16:creationId xmlns:a16="http://schemas.microsoft.com/office/drawing/2014/main" id="{517B09E1-BA7D-552E-2FF5-EAC31AB18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85" y="953275"/>
            <a:ext cx="6208997" cy="579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Inhaltsplatzhalter 5">
            <a:extLst>
              <a:ext uri="{FF2B5EF4-FFF2-40B4-BE49-F238E27FC236}">
                <a16:creationId xmlns:a16="http://schemas.microsoft.com/office/drawing/2014/main" id="{81A6734F-A909-2317-1FBC-876AF5A4D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0977" y="1590516"/>
            <a:ext cx="4545079" cy="4202760"/>
          </a:xfrm>
        </p:spPr>
        <p:txBody>
          <a:bodyPr>
            <a:normAutofit/>
          </a:bodyPr>
          <a:lstStyle/>
          <a:p>
            <a:pPr fontAlgn="base" hangingPunct="0">
              <a:lnSpc>
                <a:spcPct val="16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2300" dirty="0">
                <a:latin typeface="HelveticaNowText Regular" panose="020B0504030202020204" pitchFamily="34" charset="0"/>
                <a:cs typeface="HelveticaNowText Regular" panose="020B0504030202020204" pitchFamily="34" charset="0"/>
              </a:rPr>
              <a:t>Wirtschaftliche </a:t>
            </a:r>
            <a:r>
              <a:rPr lang="de-DE" sz="2300" dirty="0"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Leistungsfähigkeit</a:t>
            </a:r>
          </a:p>
          <a:p>
            <a:pPr fontAlgn="base" hangingPunct="0">
              <a:lnSpc>
                <a:spcPct val="16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2300" dirty="0">
                <a:latin typeface="HelveticaNowText Regular" panose="020B0504030202020204" pitchFamily="34" charset="0"/>
                <a:cs typeface="HelveticaNowText Regular" panose="020B0504030202020204" pitchFamily="34" charset="0"/>
              </a:rPr>
              <a:t>Ökologische </a:t>
            </a:r>
            <a:r>
              <a:rPr lang="de-DE" sz="2300" dirty="0"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Verantwortung</a:t>
            </a:r>
          </a:p>
          <a:p>
            <a:pPr fontAlgn="base" hangingPunct="0">
              <a:lnSpc>
                <a:spcPct val="16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2300" dirty="0">
                <a:latin typeface="HelveticaNowText Regular" panose="020B0504030202020204" pitchFamily="34" charset="0"/>
                <a:cs typeface="HelveticaNowText Regular" panose="020B0504030202020204" pitchFamily="34" charset="0"/>
              </a:rPr>
              <a:t>Gesellschaftliche </a:t>
            </a:r>
            <a:r>
              <a:rPr lang="de-DE" sz="2300" dirty="0"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Solidarität</a:t>
            </a:r>
          </a:p>
          <a:p>
            <a:pPr fontAlgn="base" hangingPunct="0">
              <a:lnSpc>
                <a:spcPct val="160000"/>
              </a:lnSpc>
              <a:spcBef>
                <a:spcPts val="0"/>
              </a:spcBef>
              <a:spcAft>
                <a:spcPts val="600"/>
              </a:spcAft>
            </a:pPr>
            <a:endParaRPr lang="de-DE" sz="2300" dirty="0">
              <a:latin typeface="HelveticaNowDisplay Bold" panose="020B0804030202020204" pitchFamily="34" charset="0"/>
              <a:cs typeface="HelveticaNowDisplay Bold" panose="020B0804030202020204" pitchFamily="34" charset="0"/>
            </a:endParaRPr>
          </a:p>
          <a:p>
            <a:pPr marL="0" indent="0" fontAlgn="base" hangingPunct="0">
              <a:lnSpc>
                <a:spcPct val="16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de-DE" sz="2300" dirty="0">
              <a:latin typeface="HelveticaNowDisplay Bold" panose="020B0804030202020204" pitchFamily="34" charset="0"/>
              <a:cs typeface="HelveticaNowDisplay Bold" panose="020B080403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42BE5E6-0896-EFE1-0591-92D5545B8B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8303" y="6408991"/>
            <a:ext cx="1471448" cy="185702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0B313349-2ADF-B466-85D5-65D766801A4A}"/>
              </a:ext>
            </a:extLst>
          </p:cNvPr>
          <p:cNvSpPr txBox="1"/>
          <p:nvPr/>
        </p:nvSpPr>
        <p:spPr>
          <a:xfrm>
            <a:off x="5474698" y="6322701"/>
            <a:ext cx="6093994" cy="333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base" hangingPunct="0">
              <a:lnSpc>
                <a:spcPct val="16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de-DE" sz="1200" dirty="0">
                <a:latin typeface="HelveticaNowText Regular" panose="020B0504030202020204" pitchFamily="34" charset="0"/>
                <a:cs typeface="HelveticaNowText Regular" panose="020B0504030202020204" pitchFamily="34" charset="0"/>
              </a:rPr>
              <a:t>Quelle: STV</a:t>
            </a:r>
          </a:p>
        </p:txBody>
      </p:sp>
    </p:spTree>
    <p:extLst>
      <p:ext uri="{BB962C8B-B14F-4D97-AF65-F5344CB8AC3E}">
        <p14:creationId xmlns:p14="http://schemas.microsoft.com/office/powerpoint/2010/main" val="1892740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EA7B9-FF80-AD1D-E118-41DE356DD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A556922E-4FD5-97CC-57C4-CAD920E98125}"/>
              </a:ext>
            </a:extLst>
          </p:cNvPr>
          <p:cNvSpPr txBox="1"/>
          <p:nvPr/>
        </p:nvSpPr>
        <p:spPr>
          <a:xfrm>
            <a:off x="1109360" y="322333"/>
            <a:ext cx="87306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owDisplay Bold" panose="020B0804030202020204" pitchFamily="34" charset="0"/>
                <a:ea typeface="+mn-ea"/>
                <a:cs typeface="HelveticaNowDisplay Bold" panose="020B0804030202020204" pitchFamily="34" charset="0"/>
              </a:rPr>
              <a:t>Balanceakt Nachhaltigkeit im Tourismus. </a:t>
            </a:r>
            <a:endParaRPr kumimoji="0" lang="de-CH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HelveticaNowDisplay Bold" panose="020B0804030202020204" pitchFamily="34" charset="0"/>
              <a:ea typeface="+mn-ea"/>
              <a:cs typeface="HelveticaNowDisplay Bold" panose="020B0804030202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84C086D-A73C-CBCC-580B-FE7F9AA44A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335" y="448053"/>
            <a:ext cx="520901" cy="463096"/>
          </a:xfrm>
          <a:prstGeom prst="rect">
            <a:avLst/>
          </a:prstGeom>
        </p:spPr>
      </p:pic>
      <p:sp>
        <p:nvSpPr>
          <p:cNvPr id="7" name="Ellipse 6" descr="Ovale Form">
            <a:extLst>
              <a:ext uri="{FF2B5EF4-FFF2-40B4-BE49-F238E27FC236}">
                <a16:creationId xmlns:a16="http://schemas.microsoft.com/office/drawing/2014/main" id="{208D9C5E-1EAF-00B5-10DB-E5157293D648}"/>
              </a:ext>
            </a:extLst>
          </p:cNvPr>
          <p:cNvSpPr>
            <a:spLocks noChangeAspect="1"/>
          </p:cNvSpPr>
          <p:nvPr/>
        </p:nvSpPr>
        <p:spPr>
          <a:xfrm>
            <a:off x="4563347" y="3029269"/>
            <a:ext cx="2757953" cy="2066578"/>
          </a:xfrm>
          <a:prstGeom prst="ellipse">
            <a:avLst/>
          </a:prstGeom>
          <a:solidFill>
            <a:srgbClr val="C907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de-DE" sz="2400" dirty="0">
                <a:solidFill>
                  <a:schemeClr val="bg1"/>
                </a:solidFill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Gesellschaft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56CAC51-F1FA-0E21-53D6-2DB3DCA10254}"/>
              </a:ext>
            </a:extLst>
          </p:cNvPr>
          <p:cNvSpPr/>
          <p:nvPr/>
        </p:nvSpPr>
        <p:spPr>
          <a:xfrm>
            <a:off x="394175" y="5051834"/>
            <a:ext cx="2757952" cy="162250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276B39BB-DC0C-00FE-11BC-D671A49A88FA}"/>
              </a:ext>
            </a:extLst>
          </p:cNvPr>
          <p:cNvSpPr txBox="1"/>
          <p:nvPr/>
        </p:nvSpPr>
        <p:spPr>
          <a:xfrm>
            <a:off x="5163144" y="1511868"/>
            <a:ext cx="182896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2200" dirty="0"/>
              <a:t>Gleichwertige </a:t>
            </a:r>
          </a:p>
          <a:p>
            <a:pPr algn="ctr"/>
            <a:r>
              <a:rPr lang="de-CH" sz="2200" dirty="0"/>
              <a:t>Einkommens- </a:t>
            </a:r>
          </a:p>
          <a:p>
            <a:pPr algn="ctr"/>
            <a:r>
              <a:rPr lang="de-CH" sz="2200" dirty="0" err="1"/>
              <a:t>verteilung</a:t>
            </a:r>
            <a:endParaRPr lang="de-CH" sz="2200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C825D857-BA06-568D-BA51-AEA8F8DF3611}"/>
              </a:ext>
            </a:extLst>
          </p:cNvPr>
          <p:cNvSpPr txBox="1"/>
          <p:nvPr/>
        </p:nvSpPr>
        <p:spPr>
          <a:xfrm>
            <a:off x="7886468" y="1681146"/>
            <a:ext cx="17106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2200" dirty="0"/>
              <a:t>Faire Arbeits-</a:t>
            </a:r>
          </a:p>
          <a:p>
            <a:pPr algn="ctr"/>
            <a:r>
              <a:rPr lang="de-CH" sz="2200" dirty="0" err="1"/>
              <a:t>bedingungen</a:t>
            </a:r>
            <a:endParaRPr lang="de-CH" sz="22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D9719416-D333-F188-198F-E1B561DC473A}"/>
              </a:ext>
            </a:extLst>
          </p:cNvPr>
          <p:cNvSpPr txBox="1"/>
          <p:nvPr/>
        </p:nvSpPr>
        <p:spPr>
          <a:xfrm>
            <a:off x="8344900" y="3429000"/>
            <a:ext cx="195957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2200" dirty="0"/>
              <a:t>Integration der </a:t>
            </a:r>
          </a:p>
          <a:p>
            <a:pPr algn="ctr"/>
            <a:r>
              <a:rPr lang="de-CH" sz="2200" dirty="0"/>
              <a:t>lokalen Be- </a:t>
            </a:r>
          </a:p>
          <a:p>
            <a:pPr algn="ctr"/>
            <a:r>
              <a:rPr lang="de-CH" sz="2200" dirty="0" err="1"/>
              <a:t>völkerung</a:t>
            </a:r>
            <a:endParaRPr lang="de-CH" sz="22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3715A54E-094C-14B4-F5A4-603EC5EFFE0F}"/>
              </a:ext>
            </a:extLst>
          </p:cNvPr>
          <p:cNvSpPr txBox="1"/>
          <p:nvPr/>
        </p:nvSpPr>
        <p:spPr>
          <a:xfrm>
            <a:off x="9499504" y="5427671"/>
            <a:ext cx="229832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2200" dirty="0"/>
              <a:t>Einblick in und </a:t>
            </a:r>
          </a:p>
          <a:p>
            <a:pPr algn="ctr"/>
            <a:r>
              <a:rPr lang="de-CH" sz="2200" dirty="0"/>
              <a:t>Pflege der lokalen </a:t>
            </a:r>
          </a:p>
          <a:p>
            <a:pPr algn="ctr"/>
            <a:r>
              <a:rPr lang="de-CH" sz="2200" dirty="0"/>
              <a:t>Kultur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EA0AB10C-7230-7098-B8D8-A4380BD1733D}"/>
              </a:ext>
            </a:extLst>
          </p:cNvPr>
          <p:cNvSpPr txBox="1"/>
          <p:nvPr/>
        </p:nvSpPr>
        <p:spPr>
          <a:xfrm>
            <a:off x="6486127" y="5478363"/>
            <a:ext cx="22800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2200" dirty="0"/>
              <a:t>Aufrechterhaltung</a:t>
            </a:r>
          </a:p>
          <a:p>
            <a:pPr algn="ctr"/>
            <a:r>
              <a:rPr lang="de-CH" sz="2200" dirty="0"/>
              <a:t>des Ortsbildes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B46ABDE7-435A-8547-1680-F7A424504BED}"/>
              </a:ext>
            </a:extLst>
          </p:cNvPr>
          <p:cNvSpPr txBox="1"/>
          <p:nvPr/>
        </p:nvSpPr>
        <p:spPr>
          <a:xfrm>
            <a:off x="541866" y="5411174"/>
            <a:ext cx="239110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2200" dirty="0"/>
              <a:t>Berücksichtigung</a:t>
            </a:r>
          </a:p>
          <a:p>
            <a:pPr algn="ctr"/>
            <a:r>
              <a:rPr lang="de-CH" sz="2200" dirty="0"/>
              <a:t>spezifischer Gäste- </a:t>
            </a:r>
          </a:p>
          <a:p>
            <a:pPr algn="ctr"/>
            <a:r>
              <a:rPr lang="de-CH" sz="2200" dirty="0" err="1"/>
              <a:t>bedürfnisse</a:t>
            </a:r>
            <a:endParaRPr lang="de-CH" sz="2200" dirty="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33D0EEC6-A00D-6D89-D2F0-867C37B78CB8}"/>
              </a:ext>
            </a:extLst>
          </p:cNvPr>
          <p:cNvSpPr/>
          <p:nvPr/>
        </p:nvSpPr>
        <p:spPr>
          <a:xfrm>
            <a:off x="6178522" y="5052025"/>
            <a:ext cx="2757952" cy="162250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78283CB6-F673-7BD2-1A92-8CB26F4CA111}"/>
              </a:ext>
            </a:extLst>
          </p:cNvPr>
          <p:cNvSpPr txBox="1"/>
          <p:nvPr/>
        </p:nvSpPr>
        <p:spPr>
          <a:xfrm>
            <a:off x="3613289" y="5443550"/>
            <a:ext cx="20605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2200" dirty="0"/>
              <a:t>Transparente </a:t>
            </a:r>
          </a:p>
          <a:p>
            <a:pPr algn="ctr"/>
            <a:r>
              <a:rPr lang="de-CH" sz="2200" dirty="0"/>
              <a:t>Kommunikation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C2913F0E-A7DE-68AB-7E01-C2FDCEEE6DC6}"/>
              </a:ext>
            </a:extLst>
          </p:cNvPr>
          <p:cNvSpPr/>
          <p:nvPr/>
        </p:nvSpPr>
        <p:spPr>
          <a:xfrm>
            <a:off x="3253024" y="5052697"/>
            <a:ext cx="2757952" cy="162250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B3E23290-2C54-D7CA-0A70-63DCBBA88F77}"/>
              </a:ext>
            </a:extLst>
          </p:cNvPr>
          <p:cNvSpPr/>
          <p:nvPr/>
        </p:nvSpPr>
        <p:spPr>
          <a:xfrm>
            <a:off x="1263535" y="3171747"/>
            <a:ext cx="2757952" cy="162250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DC88E152-A93B-5274-98AF-727D652047CC}"/>
              </a:ext>
            </a:extLst>
          </p:cNvPr>
          <p:cNvSpPr/>
          <p:nvPr/>
        </p:nvSpPr>
        <p:spPr>
          <a:xfrm>
            <a:off x="4563347" y="1238333"/>
            <a:ext cx="2757952" cy="162250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62166739-7E58-FAAC-B4CB-EE5B6F68DC74}"/>
              </a:ext>
            </a:extLst>
          </p:cNvPr>
          <p:cNvSpPr/>
          <p:nvPr/>
        </p:nvSpPr>
        <p:spPr>
          <a:xfrm>
            <a:off x="1641342" y="1291660"/>
            <a:ext cx="2757952" cy="162250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90370F43-7183-984B-E965-1BD6F1B7084C}"/>
              </a:ext>
            </a:extLst>
          </p:cNvPr>
          <p:cNvSpPr/>
          <p:nvPr/>
        </p:nvSpPr>
        <p:spPr>
          <a:xfrm>
            <a:off x="7485352" y="1258361"/>
            <a:ext cx="2757952" cy="162250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41C9165A-C741-CC2D-B45E-77FD634A1189}"/>
              </a:ext>
            </a:extLst>
          </p:cNvPr>
          <p:cNvSpPr/>
          <p:nvPr/>
        </p:nvSpPr>
        <p:spPr>
          <a:xfrm>
            <a:off x="7863160" y="3135252"/>
            <a:ext cx="2757952" cy="162250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3E1E9474-9BE3-BF9E-E480-3AF96767781F}"/>
              </a:ext>
            </a:extLst>
          </p:cNvPr>
          <p:cNvSpPr/>
          <p:nvPr/>
        </p:nvSpPr>
        <p:spPr>
          <a:xfrm>
            <a:off x="9242136" y="5077528"/>
            <a:ext cx="2757952" cy="162250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04795885-B7F0-8ED5-0A77-811921CC3847}"/>
              </a:ext>
            </a:extLst>
          </p:cNvPr>
          <p:cNvSpPr txBox="1"/>
          <p:nvPr/>
        </p:nvSpPr>
        <p:spPr>
          <a:xfrm>
            <a:off x="2024693" y="1664862"/>
            <a:ext cx="19912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2200" dirty="0"/>
              <a:t>Verhinderung </a:t>
            </a:r>
          </a:p>
          <a:p>
            <a:pPr algn="ctr"/>
            <a:r>
              <a:rPr lang="de-CH" sz="2200" dirty="0"/>
              <a:t>Diskriminierung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F473B611-7819-375A-DA7E-953D3ED363F0}"/>
              </a:ext>
            </a:extLst>
          </p:cNvPr>
          <p:cNvSpPr txBox="1"/>
          <p:nvPr/>
        </p:nvSpPr>
        <p:spPr>
          <a:xfrm>
            <a:off x="1565389" y="3598276"/>
            <a:ext cx="21542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2200" dirty="0"/>
              <a:t>Gelebte </a:t>
            </a:r>
          </a:p>
          <a:p>
            <a:pPr algn="ctr"/>
            <a:r>
              <a:rPr lang="de-CH" sz="2200" dirty="0"/>
              <a:t>Gastfreundschaft</a:t>
            </a:r>
          </a:p>
        </p:txBody>
      </p: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1CF6E6A0-093A-653E-E319-678E4C32ADA6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4114800" y="2619864"/>
            <a:ext cx="852440" cy="712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F86924A5-0AA7-9F84-D96F-557C632AECA5}"/>
              </a:ext>
            </a:extLst>
          </p:cNvPr>
          <p:cNvCxnSpPr>
            <a:cxnSpLocks/>
            <a:stCxn id="30" idx="6"/>
          </p:cNvCxnSpPr>
          <p:nvPr/>
        </p:nvCxnSpPr>
        <p:spPr>
          <a:xfrm flipV="1">
            <a:off x="4021487" y="3836280"/>
            <a:ext cx="552777" cy="1467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EDF78CED-247A-CAB7-10B8-33967AA80E49}"/>
              </a:ext>
            </a:extLst>
          </p:cNvPr>
          <p:cNvCxnSpPr>
            <a:cxnSpLocks/>
          </p:cNvCxnSpPr>
          <p:nvPr/>
        </p:nvCxnSpPr>
        <p:spPr>
          <a:xfrm flipV="1">
            <a:off x="2594578" y="4385535"/>
            <a:ext cx="2037422" cy="8076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64844274-AAD1-3C71-C90C-16E2B6D2BB20}"/>
              </a:ext>
            </a:extLst>
          </p:cNvPr>
          <p:cNvCxnSpPr>
            <a:cxnSpLocks/>
            <a:stCxn id="29" idx="0"/>
            <a:endCxn id="7" idx="3"/>
          </p:cNvCxnSpPr>
          <p:nvPr/>
        </p:nvCxnSpPr>
        <p:spPr>
          <a:xfrm flipV="1">
            <a:off x="4632000" y="4793204"/>
            <a:ext cx="335240" cy="2594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00227F21-0948-FB03-9121-6520E9712732}"/>
              </a:ext>
            </a:extLst>
          </p:cNvPr>
          <p:cNvCxnSpPr>
            <a:cxnSpLocks/>
            <a:stCxn id="7" idx="5"/>
          </p:cNvCxnSpPr>
          <p:nvPr/>
        </p:nvCxnSpPr>
        <p:spPr>
          <a:xfrm>
            <a:off x="6917407" y="4793204"/>
            <a:ext cx="307355" cy="2372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D71DB2F2-2671-D2CA-0F40-07443A195E18}"/>
              </a:ext>
            </a:extLst>
          </p:cNvPr>
          <p:cNvCxnSpPr>
            <a:cxnSpLocks/>
            <a:endCxn id="35" idx="1"/>
          </p:cNvCxnSpPr>
          <p:nvPr/>
        </p:nvCxnSpPr>
        <p:spPr>
          <a:xfrm>
            <a:off x="7201333" y="4441320"/>
            <a:ext cx="2444696" cy="8738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r Verbinder 55">
            <a:extLst>
              <a:ext uri="{FF2B5EF4-FFF2-40B4-BE49-F238E27FC236}">
                <a16:creationId xmlns:a16="http://schemas.microsoft.com/office/drawing/2014/main" id="{0B375D90-8546-7846-8CDD-0B0282BEFAA7}"/>
              </a:ext>
            </a:extLst>
          </p:cNvPr>
          <p:cNvCxnSpPr>
            <a:cxnSpLocks/>
          </p:cNvCxnSpPr>
          <p:nvPr/>
        </p:nvCxnSpPr>
        <p:spPr>
          <a:xfrm>
            <a:off x="7201333" y="3674871"/>
            <a:ext cx="6851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r Verbinder 58">
            <a:extLst>
              <a:ext uri="{FF2B5EF4-FFF2-40B4-BE49-F238E27FC236}">
                <a16:creationId xmlns:a16="http://schemas.microsoft.com/office/drawing/2014/main" id="{109EDD99-434D-F23E-5E64-B264C4CF2DD6}"/>
              </a:ext>
            </a:extLst>
          </p:cNvPr>
          <p:cNvCxnSpPr>
            <a:cxnSpLocks/>
            <a:endCxn id="33" idx="3"/>
          </p:cNvCxnSpPr>
          <p:nvPr/>
        </p:nvCxnSpPr>
        <p:spPr>
          <a:xfrm flipV="1">
            <a:off x="6917407" y="2643252"/>
            <a:ext cx="971838" cy="6585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r Verbinder 60">
            <a:extLst>
              <a:ext uri="{FF2B5EF4-FFF2-40B4-BE49-F238E27FC236}">
                <a16:creationId xmlns:a16="http://schemas.microsoft.com/office/drawing/2014/main" id="{AF63082A-0730-D81F-FADF-FCA599AF7303}"/>
              </a:ext>
            </a:extLst>
          </p:cNvPr>
          <p:cNvCxnSpPr>
            <a:cxnSpLocks/>
            <a:stCxn id="7" idx="0"/>
            <a:endCxn id="31" idx="4"/>
          </p:cNvCxnSpPr>
          <p:nvPr/>
        </p:nvCxnSpPr>
        <p:spPr>
          <a:xfrm flipH="1" flipV="1">
            <a:off x="5942323" y="2860834"/>
            <a:ext cx="1" cy="1684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3620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45BEEE3-F81F-7B4A-AF37-0C3F9DD4FC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043" y="448053"/>
            <a:ext cx="347486" cy="463097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1009B5B8-1A31-844A-88BD-F73C52A383F9}"/>
              </a:ext>
            </a:extLst>
          </p:cNvPr>
          <p:cNvSpPr txBox="1"/>
          <p:nvPr/>
        </p:nvSpPr>
        <p:spPr>
          <a:xfrm>
            <a:off x="1099834" y="280208"/>
            <a:ext cx="101587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3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owDisplay Bold" panose="020B0804030202020204" pitchFamily="34" charset="0"/>
                <a:ea typeface="+mn-ea"/>
                <a:cs typeface="HelveticaNowDisplay Bold" panose="020B0804030202020204" pitchFamily="34" charset="0"/>
              </a:rPr>
              <a:t>Nachhaltigkeitsstrategie.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D7E7613-3DE2-B512-6911-28E3BF0520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929"/>
          <a:stretch/>
        </p:blipFill>
        <p:spPr>
          <a:xfrm>
            <a:off x="460888" y="1032216"/>
            <a:ext cx="3793718" cy="5682054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2C331F9-30EE-C901-100F-31374A9B6557}"/>
              </a:ext>
            </a:extLst>
          </p:cNvPr>
          <p:cNvSpPr txBox="1"/>
          <p:nvPr/>
        </p:nvSpPr>
        <p:spPr>
          <a:xfrm>
            <a:off x="4815922" y="1923913"/>
            <a:ext cx="6093724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NowText Regular" panose="020B0504030202020204" pitchFamily="34" charset="0"/>
                <a:ea typeface="+mn-ea"/>
                <a:cs typeface="HelveticaNowText Regular" panose="020B050403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Strategie Zug Tourismus | Zug Tourismus (zug-tourismus.ch)</a:t>
            </a:r>
            <a:endParaRPr kumimoji="0" lang="de-CH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HelveticaNowText Regular" panose="020B0504030202020204" pitchFamily="34" charset="0"/>
              <a:ea typeface="+mn-ea"/>
              <a:cs typeface="HelveticaNowText Regular" panose="020B0504030202020204" pitchFamily="34" charset="0"/>
            </a:endParaRPr>
          </a:p>
        </p:txBody>
      </p:sp>
      <p:pic>
        <p:nvPicPr>
          <p:cNvPr id="3" name="Grafik 2" descr="Ein Bild, das Muster, Quadrat, Rechteck, Symmetrie enthält.&#10;&#10;Automatisch generierte Beschreibung">
            <a:extLst>
              <a:ext uri="{FF2B5EF4-FFF2-40B4-BE49-F238E27FC236}">
                <a16:creationId xmlns:a16="http://schemas.microsoft.com/office/drawing/2014/main" id="{B5D580DC-6BA9-63C2-A621-1F986A6D11E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t="6133" r="4800" b="5600"/>
          <a:stretch/>
        </p:blipFill>
        <p:spPr>
          <a:xfrm>
            <a:off x="5133975" y="3057525"/>
            <a:ext cx="3162300" cy="3152775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6E621A8B-28AE-5F51-9C30-2C31468973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68303" y="6408991"/>
            <a:ext cx="1471448" cy="18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468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1781C6C2-2D71-3B4C-43CD-D95044DDCE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043" y="448053"/>
            <a:ext cx="347485" cy="463096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81B4D24E-D2EA-627C-554A-4B16CCA700F9}"/>
              </a:ext>
            </a:extLst>
          </p:cNvPr>
          <p:cNvSpPr txBox="1"/>
          <p:nvPr/>
        </p:nvSpPr>
        <p:spPr>
          <a:xfrm>
            <a:off x="1109360" y="322333"/>
            <a:ext cx="70110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3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owDisplay Bold" panose="020B0804030202020204" pitchFamily="34" charset="0"/>
                <a:ea typeface="+mn-ea"/>
                <a:cs typeface="HelveticaNowDisplay Bold" panose="020B0804030202020204" pitchFamily="34" charset="0"/>
              </a:rPr>
              <a:t>Zug. Nachhaltigkeitsstrategie.</a:t>
            </a:r>
          </a:p>
        </p:txBody>
      </p:sp>
      <p:pic>
        <p:nvPicPr>
          <p:cNvPr id="6" name="Grafik 5" descr="Ein Bild, das Text, Schrift, Logo, Symbol enthält.&#10;&#10;Automatisch generierte Beschreibung">
            <a:extLst>
              <a:ext uri="{FF2B5EF4-FFF2-40B4-BE49-F238E27FC236}">
                <a16:creationId xmlns:a16="http://schemas.microsoft.com/office/drawing/2014/main" id="{B2E4758B-1CEB-FE7E-F6FD-5C32AFE1CC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8988" y="216860"/>
            <a:ext cx="842907" cy="84188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3C1349D-960D-0F50-B64F-0B5FDF3A57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361" y="1092661"/>
            <a:ext cx="9082390" cy="4910707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2D1ED9F1-7AC0-866E-FF4A-6496990C29C5}"/>
              </a:ext>
            </a:extLst>
          </p:cNvPr>
          <p:cNvSpPr/>
          <p:nvPr/>
        </p:nvSpPr>
        <p:spPr>
          <a:xfrm>
            <a:off x="968596" y="3206456"/>
            <a:ext cx="9556529" cy="1259218"/>
          </a:xfrm>
          <a:prstGeom prst="rect">
            <a:avLst/>
          </a:prstGeom>
          <a:noFill/>
          <a:ln w="920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4474EDD-A25C-6B55-4162-976F5193E3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8303" y="6408991"/>
            <a:ext cx="1471448" cy="18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62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1781C6C2-2D71-3B4C-43CD-D95044DDCE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043" y="448053"/>
            <a:ext cx="347485" cy="463096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81B4D24E-D2EA-627C-554A-4B16CCA700F9}"/>
              </a:ext>
            </a:extLst>
          </p:cNvPr>
          <p:cNvSpPr txBox="1"/>
          <p:nvPr/>
        </p:nvSpPr>
        <p:spPr>
          <a:xfrm>
            <a:off x="1109360" y="322333"/>
            <a:ext cx="66835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3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owDisplay Bold" panose="020B0804030202020204" pitchFamily="34" charset="0"/>
                <a:ea typeface="+mn-ea"/>
                <a:cs typeface="HelveticaNowDisplay Bold" panose="020B0804030202020204" pitchFamily="34" charset="0"/>
              </a:rPr>
              <a:t>Zug. Nachhaltigkeitsstrategie. </a:t>
            </a:r>
          </a:p>
        </p:txBody>
      </p:sp>
      <p:pic>
        <p:nvPicPr>
          <p:cNvPr id="6" name="Grafik 5" descr="Ein Bild, das Text, Schrift, Logo, Symbol enthält.&#10;&#10;Automatisch generierte Beschreibung">
            <a:extLst>
              <a:ext uri="{FF2B5EF4-FFF2-40B4-BE49-F238E27FC236}">
                <a16:creationId xmlns:a16="http://schemas.microsoft.com/office/drawing/2014/main" id="{B2E4758B-1CEB-FE7E-F6FD-5C32AFE1CC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8988" y="216860"/>
            <a:ext cx="842907" cy="84188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D6565E5-C10C-9CC7-FE38-A485BB2E3D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9182" y="1359413"/>
            <a:ext cx="9009847" cy="4870561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304CF0D5-CF4C-3313-1E5D-35B95D17E991}"/>
              </a:ext>
            </a:extLst>
          </p:cNvPr>
          <p:cNvSpPr/>
          <p:nvPr/>
        </p:nvSpPr>
        <p:spPr>
          <a:xfrm>
            <a:off x="1109360" y="4949490"/>
            <a:ext cx="9556529" cy="1353928"/>
          </a:xfrm>
          <a:prstGeom prst="rect">
            <a:avLst/>
          </a:prstGeom>
          <a:noFill/>
          <a:ln w="920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E380A17-BC8E-967C-3A7F-2D312F0AD4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68303" y="6408991"/>
            <a:ext cx="1471448" cy="18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063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47370-2CA1-94FE-03E7-A012DC74E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BC81ED48-152F-ED14-019E-3C7A4B2BF278}"/>
              </a:ext>
            </a:extLst>
          </p:cNvPr>
          <p:cNvSpPr txBox="1"/>
          <p:nvPr/>
        </p:nvSpPr>
        <p:spPr>
          <a:xfrm>
            <a:off x="1035237" y="307103"/>
            <a:ext cx="9741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500" b="0" i="0" u="none" strike="noStrike" baseline="0" dirty="0">
                <a:solidFill>
                  <a:srgbClr val="000000"/>
                </a:solidFill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Unser B</a:t>
            </a:r>
            <a:r>
              <a:rPr lang="de-CH" sz="3500" dirty="0"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eitrag zur digitalen Inklusion.</a:t>
            </a:r>
            <a:endParaRPr lang="de-CH" sz="3500" dirty="0">
              <a:highlight>
                <a:srgbClr val="FFFF00"/>
              </a:highlight>
              <a:latin typeface="HelveticaNowDisplay Bold" panose="020B0804030202020204" pitchFamily="34" charset="0"/>
              <a:cs typeface="HelveticaNowDisplay Bold" panose="020B080403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78D9F406-2713-0D70-F982-F30108B61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784" y="1375767"/>
            <a:ext cx="8489531" cy="5218926"/>
          </a:xfrm>
        </p:spPr>
        <p:txBody>
          <a:bodyPr>
            <a:normAutofit/>
          </a:bodyPr>
          <a:lstStyle/>
          <a:p>
            <a:pPr>
              <a:lnSpc>
                <a:spcPct val="124000"/>
              </a:lnSpc>
              <a:spcBef>
                <a:spcPts val="0"/>
              </a:spcBef>
              <a:spcAft>
                <a:spcPts val="1200"/>
              </a:spcAft>
            </a:pPr>
            <a:r>
              <a:rPr lang="de-CH" sz="2700" dirty="0">
                <a:latin typeface="HelveticaNowText Regular" panose="020B0504030202020204" pitchFamily="34" charset="0"/>
                <a:cs typeface="HelveticaNowText Regular" panose="020B0504030202020204" pitchFamily="34" charset="0"/>
              </a:rPr>
              <a:t>Digitale Barrierefreiheit im Tourismus</a:t>
            </a:r>
          </a:p>
          <a:p>
            <a:pPr>
              <a:lnSpc>
                <a:spcPct val="124000"/>
              </a:lnSpc>
              <a:spcBef>
                <a:spcPts val="0"/>
              </a:spcBef>
              <a:spcAft>
                <a:spcPts val="1200"/>
              </a:spcAft>
            </a:pPr>
            <a:r>
              <a:rPr lang="de-DE" sz="2700" dirty="0">
                <a:latin typeface="HelveticaNowText Regular" panose="020B0504030202020204" pitchFamily="34" charset="0"/>
                <a:cs typeface="HelveticaNowText Regular" panose="020B0504030202020204" pitchFamily="34" charset="0"/>
              </a:rPr>
              <a:t>Workshops und Schulungen für Senioren</a:t>
            </a:r>
          </a:p>
          <a:p>
            <a:pPr>
              <a:lnSpc>
                <a:spcPct val="124000"/>
              </a:lnSpc>
              <a:spcBef>
                <a:spcPts val="0"/>
              </a:spcBef>
              <a:spcAft>
                <a:spcPts val="1200"/>
              </a:spcAft>
            </a:pPr>
            <a:r>
              <a:rPr lang="de-CH" sz="2700" dirty="0">
                <a:latin typeface="HelveticaNowText Regular" panose="020B0504030202020204" pitchFamily="34" charset="0"/>
                <a:cs typeface="HelveticaNowText Regular" panose="020B0504030202020204" pitchFamily="34" charset="0"/>
              </a:rPr>
              <a:t>Digital unterstützte Reiseangebote (Audioguides)</a:t>
            </a:r>
          </a:p>
          <a:p>
            <a:pPr>
              <a:lnSpc>
                <a:spcPct val="124000"/>
              </a:lnSpc>
              <a:spcBef>
                <a:spcPts val="0"/>
              </a:spcBef>
              <a:spcAft>
                <a:spcPts val="1200"/>
              </a:spcAft>
            </a:pPr>
            <a:r>
              <a:rPr lang="de-CH" sz="2700" dirty="0">
                <a:latin typeface="HelveticaNowText Regular" panose="020B0504030202020204" pitchFamily="34" charset="0"/>
                <a:cs typeface="HelveticaNowText Regular" panose="020B0504030202020204" pitchFamily="34" charset="0"/>
              </a:rPr>
              <a:t>Weiterhin analoge Alternativen anbieten</a:t>
            </a:r>
          </a:p>
          <a:p>
            <a:pPr>
              <a:lnSpc>
                <a:spcPct val="124000"/>
              </a:lnSpc>
              <a:spcBef>
                <a:spcPts val="0"/>
              </a:spcBef>
              <a:spcAft>
                <a:spcPts val="1200"/>
              </a:spcAft>
            </a:pPr>
            <a:r>
              <a:rPr lang="de-CH" sz="2700" dirty="0">
                <a:latin typeface="HelveticaNowText Regular" panose="020B0504030202020204" pitchFamily="34" charset="0"/>
                <a:cs typeface="HelveticaNowText Regular" panose="020B0504030202020204" pitchFamily="34" charset="0"/>
              </a:rPr>
              <a:t>Personalisierte Hilfestellungen und Unterstützung</a:t>
            </a:r>
          </a:p>
          <a:p>
            <a:pPr>
              <a:lnSpc>
                <a:spcPct val="124000"/>
              </a:lnSpc>
              <a:spcBef>
                <a:spcPts val="0"/>
              </a:spcBef>
              <a:spcAft>
                <a:spcPts val="1200"/>
              </a:spcAft>
            </a:pPr>
            <a:r>
              <a:rPr lang="de-CH" sz="2700" dirty="0">
                <a:latin typeface="HelveticaNowText Regular" panose="020B0504030202020204" pitchFamily="34" charset="0"/>
                <a:cs typeface="HelveticaNowText Regular" panose="020B0504030202020204" pitchFamily="34" charset="0"/>
              </a:rPr>
              <a:t>Förderung von „Digitalen Seniorenreisen“</a:t>
            </a:r>
          </a:p>
          <a:p>
            <a:pPr>
              <a:lnSpc>
                <a:spcPct val="124000"/>
              </a:lnSpc>
              <a:spcBef>
                <a:spcPts val="0"/>
              </a:spcBef>
              <a:spcAft>
                <a:spcPts val="1200"/>
              </a:spcAft>
            </a:pPr>
            <a:r>
              <a:rPr lang="de-CH" sz="2700" dirty="0">
                <a:latin typeface="HelveticaNowText Regular" panose="020B0504030202020204" pitchFamily="34" charset="0"/>
                <a:cs typeface="HelveticaNowText Regular" panose="020B0504030202020204" pitchFamily="34" charset="0"/>
              </a:rPr>
              <a:t>Sensibilisierung und Kommunikation</a:t>
            </a:r>
          </a:p>
          <a:p>
            <a:pPr>
              <a:lnSpc>
                <a:spcPct val="124000"/>
              </a:lnSpc>
              <a:spcBef>
                <a:spcPts val="0"/>
              </a:spcBef>
              <a:spcAft>
                <a:spcPts val="1200"/>
              </a:spcAft>
            </a:pPr>
            <a:endParaRPr lang="de-CH" sz="2700" dirty="0">
              <a:latin typeface="HelveticaNowText Regular" panose="020B0504030202020204" pitchFamily="34" charset="0"/>
              <a:cs typeface="HelveticaNowText Regular" panose="020B0504030202020204" pitchFamily="34" charset="0"/>
            </a:endParaRPr>
          </a:p>
          <a:p>
            <a:pPr>
              <a:lnSpc>
                <a:spcPct val="124000"/>
              </a:lnSpc>
              <a:spcBef>
                <a:spcPts val="0"/>
              </a:spcBef>
              <a:spcAft>
                <a:spcPts val="1200"/>
              </a:spcAft>
            </a:pPr>
            <a:endParaRPr lang="de-CH" sz="2700" dirty="0">
              <a:latin typeface="HelveticaNowText Regular" panose="020B0504030202020204" pitchFamily="34" charset="0"/>
              <a:cs typeface="HelveticaNowText Regular" panose="020B0504030202020204" pitchFamily="34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CF9C852-0D85-4330-1FF6-3BB99AD9F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8303" y="6408991"/>
            <a:ext cx="1471448" cy="185702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70E4FCF-D394-EEEA-78E6-406AC5A793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335" y="448053"/>
            <a:ext cx="520901" cy="46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769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CA4A2603-7273-E8DB-C1CA-D46203BC34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9279"/>
          <a:stretch/>
        </p:blipFill>
        <p:spPr>
          <a:xfrm>
            <a:off x="-316839" y="1129966"/>
            <a:ext cx="13227887" cy="5386491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8150110-EE66-7FC1-B6A6-20F2180F6B97}"/>
              </a:ext>
            </a:extLst>
          </p:cNvPr>
          <p:cNvSpPr txBox="1"/>
          <p:nvPr/>
        </p:nvSpPr>
        <p:spPr>
          <a:xfrm>
            <a:off x="2793332" y="1422555"/>
            <a:ext cx="660533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5000" dirty="0">
                <a:latin typeface="HelveticaNowDisplay Bold" panose="020B0804030202020204" pitchFamily="34" charset="0"/>
                <a:cs typeface="HelveticaNowDisplay Bold" panose="020B0804030202020204" pitchFamily="34" charset="0"/>
              </a:rPr>
              <a:t>Danke!</a:t>
            </a:r>
          </a:p>
        </p:txBody>
      </p:sp>
    </p:spTree>
    <p:extLst>
      <p:ext uri="{BB962C8B-B14F-4D97-AF65-F5344CB8AC3E}">
        <p14:creationId xmlns:p14="http://schemas.microsoft.com/office/powerpoint/2010/main" val="2625619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6623C44-07E7-0C83-F970-3E00947F3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909" y="2560811"/>
            <a:ext cx="10696832" cy="134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95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– 2022-Design">
  <a:themeElements>
    <a:clrScheme name="Office 2013 – 2022-Desig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2013 – 2022-Design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390</Words>
  <Application>Microsoft Office PowerPoint</Application>
  <PresentationFormat>Breitbild</PresentationFormat>
  <Paragraphs>86</Paragraphs>
  <Slides>18</Slides>
  <Notes>6</Notes>
  <HiddenSlides>0</HiddenSlides>
  <MMClips>2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HelveticaNowDisplay</vt:lpstr>
      <vt:lpstr>HelveticaNowDisplay Bold</vt:lpstr>
      <vt:lpstr>HelveticaNowText Regular</vt:lpstr>
      <vt:lpstr>Office 2013 – 2022-Design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Zugerland Verkehrsbetriebe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Stalder Michele</dc:creator>
  <cp:lastModifiedBy>Keller Dominic</cp:lastModifiedBy>
  <cp:revision>316</cp:revision>
  <cp:lastPrinted>2024-11-05T14:29:50Z</cp:lastPrinted>
  <dcterms:created xsi:type="dcterms:W3CDTF">2021-03-17T14:03:17Z</dcterms:created>
  <dcterms:modified xsi:type="dcterms:W3CDTF">2024-11-11T19:31:42Z</dcterms:modified>
</cp:coreProperties>
</file>